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8.5-->
<p:presentation xmlns:r="http://schemas.openxmlformats.org/officeDocument/2006/relationships" xmlns:a="http://schemas.openxmlformats.org/drawingml/2006/main" xmlns:p="http://schemas.openxmlformats.org/presentationml/2006/main" saveSubsetFonts="1">
  <p:sldMasterIdLst>
    <p:sldMasterId id="2147483648" r:id="rId2"/>
  </p:sldMasterIdLst>
  <p:handoutMasterIdLst>
    <p:handoutMasterId r:id="rId3"/>
  </p:handoutMasterIdLst>
  <p:sldIdLst>
    <p:sldId id="256" r:id="rId4"/>
    <p:sldId id="257" r:id="rId5"/>
    <p:sldId id="258"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71" r:id="rId20"/>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Scholz, Andrew" initials="SA" lastIdx="0" clrIdx="0">
    <p:extLst>
      <p:ext uri="{19B8F6BF-5375-455C-9EA6-DF929625EA0E}">
        <p15:presenceInfo xmlns:p15="http://schemas.microsoft.com/office/powerpoint/2012/main" userId="S-1-5-21-3690945654-1931080963-2191028220-30654" providerId="AD"/>
      </p:ext>
    </p:extLst>
  </p:cmAuthor>
  <p:cmAuthor id="2" name="Mowry, Matt" initials="MM" lastIdx="0" clrIdx="1">
    <p:extLst>
      <p:ext uri="{19B8F6BF-5375-455C-9EA6-DF929625EA0E}">
        <p15:presenceInfo xmlns:p15="http://schemas.microsoft.com/office/powerpoint/2012/main" userId="S-1-5-21-3690945654-1931080963-2191028220-397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468" y="108"/>
      </p:cViewPr>
      <p:guideLst/>
    </p:cSldViewPr>
  </p:slideViewPr>
  <p:notesTextViewPr>
    <p:cViewPr>
      <p:scale>
        <a:sx n="1" d="1"/>
        <a:sy n="1" d="1"/>
      </p:scale>
      <p:origin x="0" y="0"/>
    </p:cViewPr>
  </p:notesTextViewPr>
  <p:notesViewPr>
    <p:cSldViewPr snapToGrid="0">
      <p:cViewPr varScale="1">
        <p:scale>
          <a:sx n="67" d="100"/>
          <a:sy n="67" d="100"/>
        </p:scale>
        <p:origin x="3120" y="43"/>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tags" Target="tags/tag1.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2.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752CFD52-7326-4605-9888-03AFD0BF4A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F35B60-5AFA-4802-B497-4769FE089E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CFA253-F917-43D9-BD4F-4A77148CBFEC}" type="datetimeFigureOut">
              <a:rPr lang="en-US" smtClean="0"/>
              <a:t>8/17/2020</a:t>
            </a:fld>
            <a:endParaRPr lang="en-US"/>
          </a:p>
        </p:txBody>
      </p:sp>
      <p:sp>
        <p:nvSpPr>
          <p:cNvPr id="4" name="Footer Placeholder 3">
            <a:extLst>
              <a:ext uri="{FF2B5EF4-FFF2-40B4-BE49-F238E27FC236}">
                <a16:creationId xmlns:a16="http://schemas.microsoft.com/office/drawing/2014/main" id="{CC5CAF92-2672-4BD6-9422-ED87293111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5BE80-186E-48CA-AD89-97BA645A04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E022B-B7CA-455B-BEF5-3AAF1FCE7F6F}" type="slidenum">
              <a:rPr lang="en-US" smtClean="0"/>
              <a:t>‹#›</a:t>
            </a:fld>
            <a:endParaRPr lang="en-US"/>
          </a:p>
        </p:txBody>
      </p:sp>
    </p:spTree>
    <p:extLst>
      <p:ext uri="{BB962C8B-B14F-4D97-AF65-F5344CB8AC3E}">
        <p14:creationId xmlns:p14="http://schemas.microsoft.com/office/powerpoint/2010/main" val="1283786140"/>
      </p:ext>
    </p:extLst>
  </p:cSld>
  <p:clrMap bg1="lt1" tx1="dk1" bg2="lt2" tx2="dk2" accent1="accent1" accent2="accent2" accent3="accent3" accent4="accent4" accent5="accent5" accent6="accent6" hlink="hlink" folHlink="folHlink"/>
</p:handoutMaster>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jpe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pic>
        <p:nvPicPr>
          <p:cNvPr id="9" name="Picture 8">
            <a:extLst>
              <a:ext uri="{FF2B5EF4-FFF2-40B4-BE49-F238E27FC236}">
                <a16:creationId xmlns:a16="http://schemas.microsoft.com/office/drawing/2014/main" id="{07959917-1138-4C68-9EB5-CF98B1C5A8B7}"/>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8A1C45-1F3F-459A-BEC6-CC8312C4A405}"/>
              </a:ext>
            </a:extLst>
          </p:cNvPr>
          <p:cNvSpPr>
            <a:spLocks noGrp="1"/>
          </p:cNvSpPr>
          <p:nvPr>
            <p:ph type="ctrTitle"/>
          </p:nvPr>
        </p:nvSpPr>
        <p:spPr>
          <a:xfrm>
            <a:off x="1524000" y="1671007"/>
            <a:ext cx="9144000" cy="2387600"/>
          </a:xfrm>
        </p:spPr>
        <p:txBody>
          <a:bodyPr anchor="b"/>
          <a:lstStyle>
            <a:lvl1pPr algn="ctr">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1717A20-9F4C-4731-8397-724202BE54FA}"/>
              </a:ext>
            </a:extLst>
          </p:cNvPr>
          <p:cNvSpPr>
            <a:spLocks noGrp="1"/>
          </p:cNvSpPr>
          <p:nvPr>
            <p:ph type="subTitle" idx="1"/>
          </p:nvPr>
        </p:nvSpPr>
        <p:spPr>
          <a:xfrm>
            <a:off x="1524000" y="4150682"/>
            <a:ext cx="9144000" cy="1655762"/>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04A46-6950-4A34-936D-765EA685E3C6}"/>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2C36C902-3C3F-4F91-9DCD-0652BD7CE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A1D1B-9B8A-46BF-93C1-723F20D1CABC}"/>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794293435"/>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C3BE745D-16BA-49CD-97DB-87B3B93C7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8CCA6C-351A-46DA-AEE5-FE2452AE1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EBA48-1C86-4961-B8DF-CAD095728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90D239-1DC2-483C-9D32-0882E2DF9D8F}"/>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6" name="Footer Placeholder 5">
            <a:extLst>
              <a:ext uri="{FF2B5EF4-FFF2-40B4-BE49-F238E27FC236}">
                <a16:creationId xmlns:a16="http://schemas.microsoft.com/office/drawing/2014/main" id="{F39C7A1E-F831-4AB2-A2CC-45E1C7A78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A5E14-3369-42DB-B623-7F585818515E}"/>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4285085313"/>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40478F37-3304-4C42-8360-CEF0B1B54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D1771C-9CC8-4529-B9DD-408678784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E09845-0869-491B-8483-4F16652CC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3541C9-95E7-4FBC-A578-476CD63B5CE7}"/>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6" name="Footer Placeholder 5">
            <a:extLst>
              <a:ext uri="{FF2B5EF4-FFF2-40B4-BE49-F238E27FC236}">
                <a16:creationId xmlns:a16="http://schemas.microsoft.com/office/drawing/2014/main" id="{DE4CE966-2B0C-4B64-ACE9-706841619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02651-3C70-4C3A-931C-2D5735775ACD}"/>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498284501"/>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BE30F96A-0225-4ED6-BD55-3F386C126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0731CF-279E-41B7-9FB2-0472D56FCA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B6A06-A845-4DEA-ACD8-C589AB1C4507}"/>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4C0E5304-3D61-4285-950B-597FC6C9D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EE566-807B-4AE8-9B11-A4B06375A484}"/>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2421147104"/>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9A15AFD3-FDA4-4B66-9C47-729D8F4F31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B4E2E-E17F-459C-9422-4B0D87EF1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7FA37-057D-4544-AF21-127241B58E47}"/>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FEC7176A-4360-433E-9474-364EC750C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09FC9-7B1E-447B-B85F-4094BB880055}"/>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2088340488"/>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pic>
        <p:nvPicPr>
          <p:cNvPr id="9" name="Picture 8">
            <a:extLst>
              <a:ext uri="{FF2B5EF4-FFF2-40B4-BE49-F238E27FC236}">
                <a16:creationId xmlns:a16="http://schemas.microsoft.com/office/drawing/2014/main" id="{A2755D1C-FB59-4275-8AF1-6968B5E0398E}"/>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3143794" y="365125"/>
            <a:ext cx="8210006"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3143794" y="1459863"/>
            <a:ext cx="8210006"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405900399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1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E7533F98-FDE8-4124-BA5E-EC4A95079ECA}"/>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3143794" y="365125"/>
            <a:ext cx="8210006"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3143794" y="1459863"/>
            <a:ext cx="8210006"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925434104"/>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2_Title and Content">
    <p:spTree>
      <p:nvGrpSpPr>
        <p:cNvPr id="1" name=""/>
        <p:cNvGrpSpPr/>
        <p:nvPr/>
      </p:nvGrpSpPr>
      <p:grpSpPr>
        <a:xfrm>
          <a:off x="0" y="0"/>
          <a:ext cx="0" cy="0"/>
        </a:xfrm>
      </p:grpSpPr>
      <p:pic>
        <p:nvPicPr>
          <p:cNvPr id="9" name="Picture 8">
            <a:extLst>
              <a:ext uri="{FF2B5EF4-FFF2-40B4-BE49-F238E27FC236}">
                <a16:creationId xmlns:a16="http://schemas.microsoft.com/office/drawing/2014/main" id="{D244C136-72EC-4E10-8537-F95D9B9EA913}"/>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3143794" y="365125"/>
            <a:ext cx="8210006"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3143794" y="1459863"/>
            <a:ext cx="8210006"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285172367"/>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6D28081F-EB1A-4C6D-88F1-63E92307F8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7A466-656A-4B36-B576-FDC0AF6ED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56E492-7894-4B8D-892D-4021A0A6D62A}"/>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C2D9233A-A5D3-46C1-8671-7E0161FF3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4B8A2-DBF6-4E08-82F9-A7DDE9EF110E}"/>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371024544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67B3B6E-9337-4C2E-AB1C-A2B3729C9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6F1F9-53C0-492D-8B8A-C0A975A973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A1067-2758-4ED2-B81E-350F91D11D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97397-5C39-41C8-BAC8-20A6E21F87BB}"/>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6" name="Footer Placeholder 5">
            <a:extLst>
              <a:ext uri="{FF2B5EF4-FFF2-40B4-BE49-F238E27FC236}">
                <a16:creationId xmlns:a16="http://schemas.microsoft.com/office/drawing/2014/main" id="{7F52C1E0-DA96-41C6-AA42-9566844A1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61839-9AB6-41DE-B906-38FDC2320BD7}"/>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2502285"/>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24868EEB-0510-4D53-B128-A980DCFF6A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CACBF4-DF62-4E44-BC3B-721CCBF0B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1049CD-4EF2-4D34-83A2-CE725EEFDB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F4A33D-79EC-4FB9-A94A-4BD57FEDE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B0034A-1930-4A86-8978-EFC8EEDCA2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FA073A-52BF-45EF-8D56-B7382CF4AB30}"/>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8" name="Footer Placeholder 7">
            <a:extLst>
              <a:ext uri="{FF2B5EF4-FFF2-40B4-BE49-F238E27FC236}">
                <a16:creationId xmlns:a16="http://schemas.microsoft.com/office/drawing/2014/main" id="{91688355-5BB9-4302-8F44-EDB9DDE857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28864-095E-41D7-A944-347E7D060898}"/>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316800030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2FE99276-1AF4-4624-9E25-B407CB0342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92E3B-826C-4279-AA58-61B2C9FDFF92}"/>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4" name="Footer Placeholder 3">
            <a:extLst>
              <a:ext uri="{FF2B5EF4-FFF2-40B4-BE49-F238E27FC236}">
                <a16:creationId xmlns:a16="http://schemas.microsoft.com/office/drawing/2014/main" id="{7D470DBD-2B69-4709-8AD1-35DB73D7D6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C3EE15-6D8A-4C92-B98C-09839D761674}"/>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567894339"/>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FC703D70-308F-4247-9A06-F336E1972312}"/>
              </a:ext>
            </a:extLst>
          </p:cNvPr>
          <p:cNvSpPr>
            <a:spLocks noGrp="1"/>
          </p:cNvSpPr>
          <p:nvPr>
            <p:ph type="dt" sz="half" idx="10"/>
          </p:nvPr>
        </p:nvSpPr>
        <p:spPr/>
        <p:txBody>
          <a:bodyPr/>
          <a:lstStyle/>
          <a:p>
            <a:fld id="{396DA9C4-EF3A-473C-BFC4-818A08D55017}" type="datetimeFigureOut">
              <a:rPr lang="en-US" smtClean="0"/>
              <a:t>8/17/2020</a:t>
            </a:fld>
            <a:endParaRPr lang="en-US"/>
          </a:p>
        </p:txBody>
      </p:sp>
      <p:sp>
        <p:nvSpPr>
          <p:cNvPr id="3" name="Footer Placeholder 2">
            <a:extLst>
              <a:ext uri="{FF2B5EF4-FFF2-40B4-BE49-F238E27FC236}">
                <a16:creationId xmlns:a16="http://schemas.microsoft.com/office/drawing/2014/main" id="{15A7088A-0A52-4A48-A9E2-5D84C8448C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7F1435-B577-4CB1-9E24-B5DE8ADF4DD6}"/>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46541024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237BFCEF-A7C9-4C5D-8B92-99B0BE4B0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CA4BE-8EDB-4452-998C-EB4EB2DF3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D5A4-F6BF-4563-975E-BF03D3EA6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DA9C4-EF3A-473C-BFC4-818A08D55017}" type="datetimeFigureOut">
              <a:rPr lang="en-US" smtClean="0"/>
              <a:t>8/17/2020</a:t>
            </a:fld>
            <a:endParaRPr lang="en-US"/>
          </a:p>
        </p:txBody>
      </p:sp>
      <p:sp>
        <p:nvSpPr>
          <p:cNvPr id="5" name="Footer Placeholder 4">
            <a:extLst>
              <a:ext uri="{FF2B5EF4-FFF2-40B4-BE49-F238E27FC236}">
                <a16:creationId xmlns:a16="http://schemas.microsoft.com/office/drawing/2014/main" id="{5B64AC08-058D-45B0-BD2E-E8575399E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4A69E6-2F35-4AB7-9A2E-21673460E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18D1A-5A22-482A-9FB5-88E4BFD8FCA7}" type="slidenum">
              <a:rPr lang="en-US" smtClean="0"/>
              <a:t>‹#›</a:t>
            </a:fld>
            <a:endParaRPr lang="en-US"/>
          </a:p>
        </p:txBody>
      </p:sp>
    </p:spTree>
    <p:extLst>
      <p:ext uri="{BB962C8B-B14F-4D97-AF65-F5344CB8AC3E}">
        <p14:creationId xmlns:p14="http://schemas.microsoft.com/office/powerpoint/2010/main" val="1450272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6.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3E485B5-9096-45BF-94A8-D4266B23A94D}"/>
              </a:ext>
            </a:extLst>
          </p:cNvPr>
          <p:cNvSpPr>
            <a:spLocks noGrp="1"/>
          </p:cNvSpPr>
          <p:nvPr>
            <p:ph type="ctrTitle"/>
          </p:nvPr>
        </p:nvSpPr>
        <p:spPr/>
        <p:txBody>
          <a:bodyPr/>
          <a:lstStyle/>
          <a:p>
            <a:r>
              <a:rPr lang="en-US" altLang="en-US"/>
              <a:t>Bloodborne Pathogens</a:t>
            </a:r>
            <a:endParaRPr lang="en-US"/>
          </a:p>
        </p:txBody>
      </p:sp>
      <p:sp>
        <p:nvSpPr>
          <p:cNvPr id="3" name="Subtitle 2">
            <a:extLst>
              <a:ext uri="{FF2B5EF4-FFF2-40B4-BE49-F238E27FC236}">
                <a16:creationId xmlns:a16="http://schemas.microsoft.com/office/drawing/2014/main" id="{C65F9693-991B-4AEB-AFC7-385868872F0A}"/>
              </a:ext>
            </a:extLst>
          </p:cNvPr>
          <p:cNvSpPr>
            <a:spLocks noGrp="1"/>
          </p:cNvSpPr>
          <p:nvPr>
            <p:ph type="subTitle" idx="1"/>
          </p:nvPr>
        </p:nvSpPr>
        <p:spPr/>
        <p:txBody>
          <a:bodyPr/>
          <a:lstStyle/>
          <a:p>
            <a:r>
              <a:rPr lang="en-US" b="1"/>
              <a:t>Standard 29 CFR Part 1910.1030</a:t>
            </a:r>
          </a:p>
          <a:p>
            <a:r>
              <a:rPr lang="en-US" b="1"/>
              <a:t>Presented by: Barton Insurance Group LLC</a:t>
            </a:r>
          </a:p>
          <a:p>
            <a:endParaRPr lang="en-US" b="1"/>
          </a:p>
        </p:txBody>
      </p:sp>
      <p:sp>
        <p:nvSpPr>
          <p:cNvPr id="5" name="TextBox 1">
            <a:extLst>
              <a:ext uri="{FF2B5EF4-FFF2-40B4-BE49-F238E27FC236}">
                <a16:creationId xmlns:a16="http://schemas.microsoft.com/office/drawing/2014/main" id="{9EE00509-B22A-4C54-BE93-E81CA60CEBF3}"/>
              </a:ext>
            </a:extLst>
          </p:cNvPr>
          <p:cNvSpPr txBox="1">
            <a:spLocks noChangeArrowheads="1"/>
          </p:cNvSpPr>
          <p:nvPr/>
        </p:nvSpPr>
        <p:spPr bwMode="auto">
          <a:xfrm>
            <a:off x="315368" y="6305550"/>
            <a:ext cx="48401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914400" rtl="0" eaLnBrk="0" fontAlgn="base" hangingPunct="0">
              <a:lnSpc>
                <a:spcPct val="100000"/>
              </a:lnSpc>
              <a:spcBef>
                <a:spcPct val="20000"/>
              </a:spcBef>
              <a:spcAft>
                <a:spcPct val="0"/>
              </a:spcAft>
              <a:buClrTx/>
              <a:buSzTx/>
              <a:buFont typeface="Wingdings" pitchFamily="2" charset="2"/>
              <a:buChar char="§"/>
              <a:defRPr kumimoji="0" lang="en-US" altLang="en-US" sz="3200" b="0" i="0" u="none" kern="1200" baseline="0">
                <a:solidFill>
                  <a:srgbClr val="7F7F7F"/>
                </a:solidFill>
                <a:latin typeface="Verdana" pitchFamily="34" charset="0"/>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rgbClr val="7F7F7F"/>
                </a:solidFill>
                <a:latin typeface="Verdana" pitchFamily="34" charset="0"/>
                <a:ea typeface="+mn-ea"/>
                <a:cs typeface="+mn-cs"/>
              </a:defRPr>
            </a:lvl2pPr>
            <a:lvl3pPr marL="1143000" indent="-228600" algn="l" defTabSz="914400" rtl="0" eaLnBrk="0" fontAlgn="base" hangingPunct="0">
              <a:lnSpc>
                <a:spcPct val="100000"/>
              </a:lnSpc>
              <a:spcBef>
                <a:spcPct val="20000"/>
              </a:spcBef>
              <a:spcAft>
                <a:spcPct val="0"/>
              </a:spcAft>
              <a:buClrTx/>
              <a:buSzTx/>
              <a:buFont typeface="Wingdings" pitchFamily="2" charset="2"/>
              <a:buChar char="§"/>
              <a:defRPr kumimoji="0" lang="en-US" altLang="en-US" sz="2400" b="0" i="0" u="none" kern="1200" baseline="0">
                <a:solidFill>
                  <a:srgbClr val="7F7F7F"/>
                </a:solidFill>
                <a:latin typeface="Verdana" pitchFamily="34" charset="0"/>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rgbClr val="7F7F7F"/>
                </a:solidFill>
                <a:latin typeface="Verdana" pitchFamily="34" charset="0"/>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rgbClr val="7F7F7F"/>
                </a:solidFill>
                <a:latin typeface="Verdan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9pPr>
          </a:lstStyle>
          <a:p>
            <a:pPr marL="0" indent="0" eaLnBrk="1" hangingPunct="1">
              <a:spcBef>
                <a:spcPct val="0"/>
              </a:spcBef>
              <a:buNone/>
            </a:pPr>
            <a:r>
              <a:rPr sz="900">
                <a:solidFill>
                  <a:schemeClr val="bg1"/>
                </a:solidFill>
                <a:latin typeface="+mj-lt"/>
              </a:rPr>
              <a:t>© 2005, 201</a:t>
            </a:r>
            <a:r>
              <a:rPr lang="en-US" sz="900">
                <a:solidFill>
                  <a:schemeClr val="bg1"/>
                </a:solidFill>
                <a:latin typeface="+mj-lt"/>
              </a:rPr>
              <a:t>2, 2020</a:t>
            </a:r>
            <a:r>
              <a:rPr sz="900">
                <a:solidFill>
                  <a:schemeClr val="bg1"/>
                </a:solidFill>
                <a:latin typeface="+mj-lt"/>
              </a:rPr>
              <a:t> Zywave, Inc. All rights reserved.</a:t>
            </a:r>
          </a:p>
        </p:txBody>
      </p:sp>
    </p:spTree>
    <p:extLst>
      <p:ext uri="{BB962C8B-B14F-4D97-AF65-F5344CB8AC3E}">
        <p14:creationId xmlns:p14="http://schemas.microsoft.com/office/powerpoint/2010/main" val="2002800202"/>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Preventing Exposure Incidents</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lnSpcReduction="10000"/>
          </a:bodyPr>
          <a:lstStyle/>
          <a:p>
            <a:pPr lvl="0">
              <a:spcBef>
                <a:spcPts val="600"/>
              </a:spcBef>
              <a:spcAft>
                <a:spcPts val="600"/>
              </a:spcAft>
            </a:pPr>
            <a:r>
              <a:rPr lang="en-US"/>
              <a:t>Always wear the required level of PPE when responding.</a:t>
            </a:r>
          </a:p>
          <a:p>
            <a:pPr lvl="0">
              <a:spcBef>
                <a:spcPts val="600"/>
              </a:spcBef>
              <a:spcAft>
                <a:spcPts val="600"/>
              </a:spcAft>
            </a:pPr>
            <a:r>
              <a:rPr lang="en-US"/>
              <a:t>Clean and sanitize any surfaces that were in contact with blood or other body fluid.</a:t>
            </a:r>
          </a:p>
          <a:p>
            <a:pPr lvl="0">
              <a:spcBef>
                <a:spcPts val="600"/>
              </a:spcBef>
              <a:spcAft>
                <a:spcPts val="600"/>
              </a:spcAft>
            </a:pPr>
            <a:r>
              <a:rPr lang="en-US"/>
              <a:t>Carefully remove and discard PPE. </a:t>
            </a:r>
          </a:p>
          <a:p>
            <a:pPr lvl="0">
              <a:spcBef>
                <a:spcPts val="600"/>
              </a:spcBef>
              <a:spcAft>
                <a:spcPts val="600"/>
              </a:spcAft>
            </a:pPr>
            <a:r>
              <a:rPr lang="en-US"/>
              <a:t>Wash your hands with large quantities of soap and warm water immediately.</a:t>
            </a:r>
          </a:p>
          <a:p>
            <a:pPr marL="0" lvl="0" indent="0">
              <a:spcBef>
                <a:spcPts val="600"/>
              </a:spcBef>
              <a:spcAft>
                <a:spcPts val="600"/>
              </a:spcAft>
              <a:buNone/>
            </a:pPr>
            <a:r>
              <a:rPr lang="en-US"/>
              <a:t>All persons trained and authorized to respond </a:t>
            </a:r>
            <a:br>
              <a:rPr lang="en-US"/>
            </a:br>
            <a:r>
              <a:rPr lang="en-US"/>
              <a:t>to incidents are eligible to receive the hepatitis B vaccine.</a:t>
            </a:r>
          </a:p>
        </p:txBody>
      </p:sp>
    </p:spTree>
    <p:extLst>
      <p:ext uri="{BB962C8B-B14F-4D97-AF65-F5344CB8AC3E}">
        <p14:creationId xmlns:p14="http://schemas.microsoft.com/office/powerpoint/2010/main" val="592829795"/>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8" name="Picture 7">
            <a:extLst>
              <a:ext uri="{FF2B5EF4-FFF2-40B4-BE49-F238E27FC236}">
                <a16:creationId xmlns:a16="http://schemas.microsoft.com/office/drawing/2014/main" id="{FE8856B4-A0C6-4D19-800F-612F0A625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 y="0"/>
            <a:ext cx="12192000" cy="6858000"/>
          </a:xfrm>
          <a:prstGeom prst="rect">
            <a:avLst/>
          </a:prstGeom>
        </p:spPr>
      </p:pic>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PPE</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fontScale="92500" lnSpcReduction="10000"/>
          </a:bodyPr>
          <a:lstStyle/>
          <a:p>
            <a:pPr lvl="0">
              <a:spcBef>
                <a:spcPts val="600"/>
              </a:spcBef>
              <a:spcAft>
                <a:spcPts val="600"/>
              </a:spcAft>
            </a:pPr>
            <a:r>
              <a:rPr lang="en-US" b="1"/>
              <a:t>Safety glasses with side shields</a:t>
            </a:r>
            <a:r>
              <a:rPr lang="en-US"/>
              <a:t>: Required for all bloodborne pathogen responses.</a:t>
            </a:r>
          </a:p>
          <a:p>
            <a:pPr lvl="0">
              <a:spcBef>
                <a:spcPts val="600"/>
              </a:spcBef>
              <a:spcAft>
                <a:spcPts val="600"/>
              </a:spcAft>
            </a:pPr>
            <a:r>
              <a:rPr lang="en-US" b="1"/>
              <a:t>Face shield</a:t>
            </a:r>
            <a:r>
              <a:rPr lang="en-US"/>
              <a:t>: Use if blood or other fluid could splash, spray or become airborne.</a:t>
            </a:r>
          </a:p>
          <a:p>
            <a:pPr lvl="0">
              <a:spcBef>
                <a:spcPts val="600"/>
              </a:spcBef>
              <a:spcAft>
                <a:spcPts val="600"/>
              </a:spcAft>
            </a:pPr>
            <a:r>
              <a:rPr lang="en-US" b="1"/>
              <a:t>Disposable gloves</a:t>
            </a:r>
            <a:r>
              <a:rPr lang="en-US"/>
              <a:t>: Required for all bloodborne pathogen responses (double gloving is always recommended).</a:t>
            </a:r>
          </a:p>
          <a:p>
            <a:pPr lvl="0">
              <a:spcBef>
                <a:spcPts val="600"/>
              </a:spcBef>
              <a:spcAft>
                <a:spcPts val="600"/>
              </a:spcAft>
            </a:pPr>
            <a:r>
              <a:rPr lang="en-US" b="1"/>
              <a:t>Apron/disposable suit and shoe covers</a:t>
            </a:r>
            <a:r>
              <a:rPr lang="en-US"/>
              <a:t>: Use if blood or other fluid could splash, spray or become airborne, or otherwise come in contact with the feet and body.</a:t>
            </a:r>
          </a:p>
          <a:p>
            <a:pPr lvl="0">
              <a:spcBef>
                <a:spcPts val="600"/>
              </a:spcBef>
              <a:spcAft>
                <a:spcPts val="600"/>
              </a:spcAft>
            </a:pPr>
            <a:r>
              <a:rPr lang="en-US" b="1"/>
              <a:t>Barrier mask/bag valve mask</a:t>
            </a:r>
            <a:r>
              <a:rPr lang="en-US"/>
              <a:t>: For CPR or mouth to mouth/nose/stoma breathing.</a:t>
            </a:r>
          </a:p>
        </p:txBody>
      </p:sp>
    </p:spTree>
    <p:extLst>
      <p:ext uri="{BB962C8B-B14F-4D97-AF65-F5344CB8AC3E}">
        <p14:creationId xmlns:p14="http://schemas.microsoft.com/office/powerpoint/2010/main" val="2232943870"/>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Cleanup and Sanitation</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fontScale="92500" lnSpcReduction="10000"/>
          </a:bodyPr>
          <a:lstStyle/>
          <a:p>
            <a:pPr lvl="0">
              <a:spcBef>
                <a:spcPts val="600"/>
              </a:spcBef>
              <a:spcAft>
                <a:spcPts val="600"/>
              </a:spcAft>
            </a:pPr>
            <a:r>
              <a:rPr lang="en-US"/>
              <a:t>Wear all required PPE.</a:t>
            </a:r>
          </a:p>
          <a:p>
            <a:pPr lvl="0">
              <a:spcBef>
                <a:spcPts val="600"/>
              </a:spcBef>
              <a:spcAft>
                <a:spcPts val="600"/>
              </a:spcAft>
            </a:pPr>
            <a:r>
              <a:rPr lang="en-US"/>
              <a:t>Treat all spills, bandages and similar incidents with an approved bloodborne pathogen cleanup solution. It should be noted that OSHA allows the use of bleach solutions, so long as they are diluted to 1:10.</a:t>
            </a:r>
          </a:p>
          <a:p>
            <a:pPr lvl="0">
              <a:spcBef>
                <a:spcPts val="600"/>
              </a:spcBef>
              <a:spcAft>
                <a:spcPts val="600"/>
              </a:spcAft>
            </a:pPr>
            <a:r>
              <a:rPr lang="en-US"/>
              <a:t>Any material that has the potential to liberate liquid blood and/or dust when dried should be placed in a red biohazard bag, and that bag should be re-bagged (double bagged). Red biohazard bags must be properly disposed of. </a:t>
            </a:r>
          </a:p>
          <a:p>
            <a:pPr lvl="0">
              <a:spcBef>
                <a:spcPts val="600"/>
              </a:spcBef>
              <a:spcAft>
                <a:spcPts val="600"/>
              </a:spcAft>
            </a:pPr>
            <a:r>
              <a:rPr lang="en-US"/>
              <a:t>Wipe up the surfaces that were in contact with the spill using the sanitizer.</a:t>
            </a:r>
          </a:p>
        </p:txBody>
      </p:sp>
    </p:spTree>
    <p:extLst>
      <p:ext uri="{BB962C8B-B14F-4D97-AF65-F5344CB8AC3E}">
        <p14:creationId xmlns:p14="http://schemas.microsoft.com/office/powerpoint/2010/main" val="1242274066"/>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Sharps</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5664030" cy="4351338"/>
          </a:xfrm>
        </p:spPr>
        <p:txBody>
          <a:bodyPr>
            <a:normAutofit/>
          </a:bodyPr>
          <a:lstStyle/>
          <a:p>
            <a:pPr lvl="0">
              <a:spcBef>
                <a:spcPts val="600"/>
              </a:spcBef>
              <a:spcAft>
                <a:spcPts val="600"/>
              </a:spcAft>
            </a:pPr>
            <a:r>
              <a:rPr lang="en-US"/>
              <a:t>Contaminated needles or other sharps pose a bloodborne pathogen risk, as they may penetrate the skin.</a:t>
            </a:r>
          </a:p>
          <a:p>
            <a:pPr lvl="0">
              <a:spcBef>
                <a:spcPts val="600"/>
              </a:spcBef>
              <a:spcAft>
                <a:spcPts val="600"/>
              </a:spcAft>
            </a:pPr>
            <a:r>
              <a:rPr lang="en-US"/>
              <a:t>Sharps must be properly disposed of in an approved container.  </a:t>
            </a:r>
          </a:p>
          <a:p>
            <a:pPr lvl="0">
              <a:spcBef>
                <a:spcPts val="600"/>
              </a:spcBef>
              <a:spcAft>
                <a:spcPts val="600"/>
              </a:spcAft>
            </a:pPr>
            <a:r>
              <a:rPr lang="en-US"/>
              <a:t>Needle sticks must be reported as other exposure incidents.</a:t>
            </a:r>
          </a:p>
        </p:txBody>
      </p:sp>
      <p:pic>
        <p:nvPicPr>
          <p:cNvPr id="7" name="Picture 6">
            <a:extLst>
              <a:ext uri="{FF2B5EF4-FFF2-40B4-BE49-F238E27FC236}">
                <a16:creationId xmlns:a16="http://schemas.microsoft.com/office/drawing/2014/main" id="{F4157B0D-DB40-444C-90AD-A4378D462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836" y="1925381"/>
            <a:ext cx="3237149" cy="3007238"/>
          </a:xfrm>
          <a:prstGeom prst="rect">
            <a:avLst/>
          </a:prstGeom>
        </p:spPr>
      </p:pic>
    </p:spTree>
    <p:extLst>
      <p:ext uri="{BB962C8B-B14F-4D97-AF65-F5344CB8AC3E}">
        <p14:creationId xmlns:p14="http://schemas.microsoft.com/office/powerpoint/2010/main" val="2765639381"/>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5" name="Picture 4">
            <a:extLst>
              <a:ext uri="{FF2B5EF4-FFF2-40B4-BE49-F238E27FC236}">
                <a16:creationId xmlns:a16="http://schemas.microsoft.com/office/drawing/2014/main" id="{20A8E339-6050-4CC5-9670-B2768CD19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 y="0"/>
            <a:ext cx="12192000" cy="6858000"/>
          </a:xfrm>
          <a:prstGeom prst="rect">
            <a:avLst/>
          </a:prstGeom>
        </p:spPr>
      </p:pic>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ltLang="en-US"/>
              <a:t>What to Do When Exposed</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spcBef>
                <a:spcPts val="600"/>
              </a:spcBef>
              <a:spcAft>
                <a:spcPts val="600"/>
              </a:spcAft>
            </a:pPr>
            <a:r>
              <a:rPr lang="en-US"/>
              <a:t>If another person’s blood or body fluid comes into contact with your skin or mucous membranes (e.g., the eyes, nose or mouth), follow these steps:</a:t>
            </a:r>
          </a:p>
          <a:p>
            <a:pPr lvl="1">
              <a:spcBef>
                <a:spcPts val="600"/>
              </a:spcBef>
              <a:spcAft>
                <a:spcPts val="600"/>
              </a:spcAft>
              <a:buFont typeface="Courier New" panose="02070309020205020404" pitchFamily="49" charset="0"/>
              <a:buChar char="o"/>
            </a:pPr>
            <a:r>
              <a:rPr lang="en-US" sz="2000"/>
              <a:t>Wash skin with large amounts of soap and warm water.</a:t>
            </a:r>
          </a:p>
          <a:p>
            <a:pPr lvl="1">
              <a:spcBef>
                <a:spcPts val="600"/>
              </a:spcBef>
              <a:spcAft>
                <a:spcPts val="600"/>
              </a:spcAft>
              <a:buFont typeface="Courier New" panose="02070309020205020404" pitchFamily="49" charset="0"/>
              <a:buChar char="o"/>
            </a:pPr>
            <a:r>
              <a:rPr lang="en-US" sz="2000"/>
              <a:t>Flush mucus membranes with large quantities of warm water.</a:t>
            </a:r>
          </a:p>
          <a:p>
            <a:pPr lvl="1">
              <a:spcBef>
                <a:spcPts val="600"/>
              </a:spcBef>
              <a:spcAft>
                <a:spcPts val="600"/>
              </a:spcAft>
              <a:buFont typeface="Courier New" panose="02070309020205020404" pitchFamily="49" charset="0"/>
              <a:buChar char="o"/>
            </a:pPr>
            <a:r>
              <a:rPr lang="en-US" sz="2000"/>
              <a:t>Report the incident to your supervisor or program administrator.</a:t>
            </a:r>
          </a:p>
          <a:p>
            <a:pPr lvl="1">
              <a:spcBef>
                <a:spcPts val="600"/>
              </a:spcBef>
              <a:spcAft>
                <a:spcPts val="600"/>
              </a:spcAft>
              <a:buFont typeface="Courier New" panose="02070309020205020404" pitchFamily="49" charset="0"/>
              <a:buChar char="o"/>
            </a:pPr>
            <a:r>
              <a:rPr lang="en-US" sz="2000"/>
              <a:t>Follow instructions. You will be provided with follow-up, confidential care (paid for by our facility).</a:t>
            </a:r>
          </a:p>
        </p:txBody>
      </p:sp>
    </p:spTree>
    <p:extLst>
      <p:ext uri="{BB962C8B-B14F-4D97-AF65-F5344CB8AC3E}">
        <p14:creationId xmlns:p14="http://schemas.microsoft.com/office/powerpoint/2010/main" val="1724204119"/>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Hepatitis B Vaccine</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spcBef>
                <a:spcPts val="600"/>
              </a:spcBef>
              <a:spcAft>
                <a:spcPts val="600"/>
              </a:spcAft>
            </a:pPr>
            <a:r>
              <a:rPr lang="en-US"/>
              <a:t>The hepatitis B vaccine is offered to all employees who have potentially been exposed.</a:t>
            </a:r>
          </a:p>
          <a:p>
            <a:pPr lvl="0">
              <a:spcBef>
                <a:spcPts val="600"/>
              </a:spcBef>
              <a:spcAft>
                <a:spcPts val="600"/>
              </a:spcAft>
            </a:pPr>
            <a:r>
              <a:rPr lang="en-US"/>
              <a:t>The vaccine is provided at no cost to the employee.</a:t>
            </a:r>
          </a:p>
          <a:p>
            <a:pPr lvl="0">
              <a:spcBef>
                <a:spcPts val="600"/>
              </a:spcBef>
              <a:spcAft>
                <a:spcPts val="600"/>
              </a:spcAft>
            </a:pPr>
            <a:r>
              <a:rPr lang="en-US"/>
              <a:t>If the employee doesn’t want the vaccine, they must sign a declination form, which will be kept on file.</a:t>
            </a:r>
          </a:p>
          <a:p>
            <a:pPr lvl="0">
              <a:spcBef>
                <a:spcPts val="600"/>
              </a:spcBef>
              <a:spcAft>
                <a:spcPts val="600"/>
              </a:spcAft>
            </a:pPr>
            <a:r>
              <a:rPr lang="en-US"/>
              <a:t>It should be noted that there are no vaccines for HIV or hepatitis C.</a:t>
            </a:r>
          </a:p>
        </p:txBody>
      </p:sp>
    </p:spTree>
    <p:extLst>
      <p:ext uri="{BB962C8B-B14F-4D97-AF65-F5344CB8AC3E}">
        <p14:creationId xmlns:p14="http://schemas.microsoft.com/office/powerpoint/2010/main" val="567124831"/>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ltLang="en-US"/>
              <a:t>Summary</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spcBef>
                <a:spcPts val="600"/>
              </a:spcBef>
              <a:spcAft>
                <a:spcPts val="600"/>
              </a:spcAft>
            </a:pPr>
            <a:r>
              <a:rPr lang="en-US"/>
              <a:t>Unprotected contact with blood contaminated with bloodborne pathogens can transmit disease through contact with the eyes, nose and mouth, as well as with broken skin.</a:t>
            </a:r>
          </a:p>
          <a:p>
            <a:pPr lvl="0">
              <a:spcBef>
                <a:spcPts val="600"/>
              </a:spcBef>
              <a:spcAft>
                <a:spcPts val="600"/>
              </a:spcAft>
            </a:pPr>
            <a:r>
              <a:rPr lang="en-US"/>
              <a:t>Observe universal precautions: Always treat blood and other body fluids as if they are contaminated.</a:t>
            </a:r>
          </a:p>
          <a:p>
            <a:pPr lvl="0">
              <a:spcBef>
                <a:spcPts val="600"/>
              </a:spcBef>
              <a:spcAft>
                <a:spcPts val="600"/>
              </a:spcAft>
            </a:pPr>
            <a:r>
              <a:rPr lang="en-US"/>
              <a:t>Wear all necessary PPE.</a:t>
            </a:r>
          </a:p>
          <a:p>
            <a:pPr lvl="0">
              <a:spcBef>
                <a:spcPts val="600"/>
              </a:spcBef>
              <a:spcAft>
                <a:spcPts val="600"/>
              </a:spcAft>
            </a:pPr>
            <a:r>
              <a:rPr lang="en-US"/>
              <a:t>Clean and sanitize any spill area with sanitizer.</a:t>
            </a:r>
          </a:p>
          <a:p>
            <a:pPr lvl="0">
              <a:spcBef>
                <a:spcPts val="600"/>
              </a:spcBef>
              <a:spcAft>
                <a:spcPts val="600"/>
              </a:spcAft>
            </a:pPr>
            <a:r>
              <a:rPr lang="en-US"/>
              <a:t>Report any suspected exposure incident.</a:t>
            </a:r>
          </a:p>
        </p:txBody>
      </p:sp>
    </p:spTree>
    <p:extLst>
      <p:ext uri="{BB962C8B-B14F-4D97-AF65-F5344CB8AC3E}">
        <p14:creationId xmlns:p14="http://schemas.microsoft.com/office/powerpoint/2010/main" val="2348635043"/>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For More Information</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459862"/>
            <a:ext cx="8210006" cy="5097692"/>
          </a:xfrm>
        </p:spPr>
        <p:txBody>
          <a:bodyPr>
            <a:normAutofit/>
          </a:bodyPr>
          <a:lstStyle/>
          <a:p>
            <a:pPr marL="0" lvl="0" indent="0">
              <a:buNone/>
            </a:pPr>
            <a:r>
              <a:rPr lang="en-US"/>
              <a:t>For more information regarding bloodborne pathogens or other safety issues, please contact:</a:t>
            </a:r>
          </a:p>
          <a:p>
            <a:pPr marL="0" lvl="0" indent="0">
              <a:buNone/>
            </a:pPr>
            <a:endParaRPr lang="en-US"/>
          </a:p>
          <a:p>
            <a:pPr marL="0" lvl="0" indent="0">
              <a:buNone/>
            </a:pPr>
            <a:r>
              <a:rPr lang="en-US"/>
              <a:t>Barton Insurance Group LLC</a:t>
            </a:r>
          </a:p>
          <a:p>
            <a:pPr marL="0" lvl="0" indent="0">
              <a:buNone/>
            </a:pPr>
            <a:r>
              <a:rPr lang="en-US"/>
              <a:t>www.bartoninsurancegroupllc.com</a:t>
            </a:r>
          </a:p>
          <a:p>
            <a:pPr marL="0" lvl="0" indent="0">
              <a:buNone/>
            </a:pPr>
            <a:r>
              <a:rPr lang="en-US"/>
              <a:t>615.806.1265</a:t>
            </a:r>
          </a:p>
          <a:p>
            <a:pPr marL="0" lvl="0" indent="0">
              <a:buNone/>
            </a:pPr>
            <a:endParaRPr lang="en-US"/>
          </a:p>
          <a:p>
            <a:pPr marL="0" lvl="0" indent="0">
              <a:buNone/>
            </a:pPr>
            <a:endParaRPr lang="en-US"/>
          </a:p>
        </p:txBody>
      </p:sp>
    </p:spTree>
    <p:extLst>
      <p:ext uri="{BB962C8B-B14F-4D97-AF65-F5344CB8AC3E}">
        <p14:creationId xmlns:p14="http://schemas.microsoft.com/office/powerpoint/2010/main" val="1507412992"/>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Learning Objectives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lstStyle/>
          <a:p>
            <a:r>
              <a:rPr lang="en-US"/>
              <a:t>After this training program, participants will understand</a:t>
            </a:r>
            <a:r>
              <a:rPr lang="en-US" sz="2000"/>
              <a:t>:  </a:t>
            </a:r>
          </a:p>
          <a:p>
            <a:pPr marL="1203325" lvl="1" indent="-342900">
              <a:spcAft>
                <a:spcPts val="600"/>
              </a:spcAft>
              <a:buFont typeface="Courier New" panose="02070309020205020404" pitchFamily="49" charset="0"/>
              <a:buChar char="o"/>
            </a:pPr>
            <a:r>
              <a:rPr lang="en-US" sz="2000"/>
              <a:t>What bloodborne pathogens are</a:t>
            </a:r>
          </a:p>
          <a:p>
            <a:pPr marL="1203325" lvl="1" indent="-342900">
              <a:spcAft>
                <a:spcPts val="600"/>
              </a:spcAft>
              <a:buFont typeface="Courier New" panose="02070309020205020404" pitchFamily="49" charset="0"/>
              <a:buChar char="o"/>
            </a:pPr>
            <a:r>
              <a:rPr lang="en-US" sz="2000"/>
              <a:t>How infections can occur</a:t>
            </a:r>
          </a:p>
          <a:p>
            <a:pPr marL="1203325" lvl="1" indent="-342900">
              <a:spcAft>
                <a:spcPts val="600"/>
              </a:spcAft>
              <a:buFont typeface="Courier New" panose="02070309020205020404" pitchFamily="49" charset="0"/>
              <a:buChar char="o"/>
            </a:pPr>
            <a:r>
              <a:rPr lang="en-US" sz="2000"/>
              <a:t>What universal precautions are</a:t>
            </a:r>
          </a:p>
          <a:p>
            <a:pPr marL="1203325" lvl="1" indent="-342900">
              <a:spcAft>
                <a:spcPts val="600"/>
              </a:spcAft>
              <a:buFont typeface="Courier New" panose="02070309020205020404" pitchFamily="49" charset="0"/>
              <a:buChar char="o"/>
            </a:pPr>
            <a:r>
              <a:rPr lang="en-US" sz="2000"/>
              <a:t>What to do following an exposure incident</a:t>
            </a:r>
          </a:p>
          <a:p>
            <a:endParaRPr lang="en-US"/>
          </a:p>
        </p:txBody>
      </p:sp>
    </p:spTree>
    <p:extLst>
      <p:ext uri="{BB962C8B-B14F-4D97-AF65-F5344CB8AC3E}">
        <p14:creationId xmlns:p14="http://schemas.microsoft.com/office/powerpoint/2010/main" val="3651852189"/>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xfrm>
      </p:grpSpPr>
      <p:pic>
        <p:nvPicPr>
          <p:cNvPr id="5" name="Picture 4">
            <a:extLst>
              <a:ext uri="{FF2B5EF4-FFF2-40B4-BE49-F238E27FC236}">
                <a16:creationId xmlns:a16="http://schemas.microsoft.com/office/drawing/2014/main" id="{352CDE68-120E-455A-B644-84F0C692E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ltLang="en-US"/>
              <a:t>Bloodborne Pathogens: What Are They?</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r>
              <a:rPr lang="en-US"/>
              <a:t>Bloodborne pathogens are microorganisms that are present in human blood and can cause disease to humans.</a:t>
            </a:r>
          </a:p>
          <a:p>
            <a:pPr lvl="0"/>
            <a:r>
              <a:rPr lang="en-US"/>
              <a:t>Common examples include:</a:t>
            </a:r>
          </a:p>
          <a:p>
            <a:pPr lvl="1">
              <a:spcBef>
                <a:spcPts val="600"/>
              </a:spcBef>
              <a:spcAft>
                <a:spcPts val="600"/>
              </a:spcAft>
              <a:buFont typeface="Courier New" panose="02070309020205020404" pitchFamily="49" charset="0"/>
              <a:buChar char="o"/>
            </a:pPr>
            <a:r>
              <a:rPr lang="en-US" sz="2000"/>
              <a:t>The human immunodeficiency virus (HIV) </a:t>
            </a:r>
          </a:p>
          <a:p>
            <a:pPr lvl="1">
              <a:spcBef>
                <a:spcPts val="600"/>
              </a:spcBef>
              <a:spcAft>
                <a:spcPts val="600"/>
              </a:spcAft>
              <a:buFont typeface="Courier New" panose="02070309020205020404" pitchFamily="49" charset="0"/>
              <a:buChar char="o"/>
            </a:pPr>
            <a:r>
              <a:rPr lang="en-US" sz="2000"/>
              <a:t>The hepatitis B virus </a:t>
            </a:r>
          </a:p>
          <a:p>
            <a:pPr lvl="1">
              <a:spcBef>
                <a:spcPts val="600"/>
              </a:spcBef>
              <a:spcAft>
                <a:spcPts val="600"/>
              </a:spcAft>
              <a:buFont typeface="Courier New" panose="02070309020205020404" pitchFamily="49" charset="0"/>
              <a:buChar char="o"/>
            </a:pPr>
            <a:r>
              <a:rPr lang="en-US" sz="2000"/>
              <a:t>The hepatitis C virus </a:t>
            </a:r>
          </a:p>
          <a:p>
            <a:endParaRPr lang="en-US" altLang="en-US"/>
          </a:p>
          <a:p>
            <a:endParaRPr lang="en-US"/>
          </a:p>
        </p:txBody>
      </p:sp>
    </p:spTree>
    <p:extLst>
      <p:ext uri="{BB962C8B-B14F-4D97-AF65-F5344CB8AC3E}">
        <p14:creationId xmlns:p14="http://schemas.microsoft.com/office/powerpoint/2010/main" val="2883753070"/>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ltLang="en-US"/>
              <a:t>HIV</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r>
              <a:rPr lang="en-US"/>
              <a:t>HIV is a virus that attacks the body’s immune system. </a:t>
            </a:r>
          </a:p>
          <a:p>
            <a:pPr lvl="0"/>
            <a:r>
              <a:rPr lang="en-US"/>
              <a:t>If HIV is not treated, it can lead to AIDS (acquired immunodeficiency syndrome).</a:t>
            </a:r>
          </a:p>
          <a:p>
            <a:pPr lvl="0"/>
            <a:r>
              <a:rPr lang="en-US"/>
              <a:t>Unlike hepatitis, HIV does not live very long outside the human body.</a:t>
            </a:r>
          </a:p>
          <a:p>
            <a:pPr lvl="0"/>
            <a:r>
              <a:rPr lang="en-US" altLang="en-US"/>
              <a:t>There is currently no effective cure for HIV. Once people get HIV, they have it for life.</a:t>
            </a:r>
          </a:p>
          <a:p>
            <a:pPr marL="0" indent="0">
              <a:buNone/>
            </a:pPr>
            <a:endParaRPr lang="en-US"/>
          </a:p>
        </p:txBody>
      </p:sp>
    </p:spTree>
    <p:extLst>
      <p:ext uri="{BB962C8B-B14F-4D97-AF65-F5344CB8AC3E}">
        <p14:creationId xmlns:p14="http://schemas.microsoft.com/office/powerpoint/2010/main" val="3778262471"/>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Hepatitis B</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r>
              <a:rPr lang="en-US"/>
              <a:t>Hepatitis B is inflammation of the liver. When the liver is inflamed or damaged, its function can be affected.</a:t>
            </a:r>
          </a:p>
          <a:p>
            <a:pPr lvl="0"/>
            <a:r>
              <a:rPr lang="en-US"/>
              <a:t>Symptoms include jaundice, fatigue, abdominal pain, loss of appetite, nausea and vomiting.  </a:t>
            </a:r>
          </a:p>
          <a:p>
            <a:pPr lvl="0"/>
            <a:r>
              <a:rPr lang="en-US"/>
              <a:t>Hepatitis B can lead to chronic liver disease, liver cancer and death.</a:t>
            </a:r>
          </a:p>
        </p:txBody>
      </p:sp>
    </p:spTree>
    <p:extLst>
      <p:ext uri="{BB962C8B-B14F-4D97-AF65-F5344CB8AC3E}">
        <p14:creationId xmlns:p14="http://schemas.microsoft.com/office/powerpoint/2010/main" val="2339315727"/>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Hepatitis C</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r>
              <a:rPr lang="en-US"/>
              <a:t>Hepatitis C is a liver infection caused by the hepatitis C virus. </a:t>
            </a:r>
          </a:p>
          <a:p>
            <a:pPr lvl="0"/>
            <a:r>
              <a:rPr lang="en-US"/>
              <a:t>Hepatitis C can range from a mild illness lasting a few weeks to a serious, lifelong illness.</a:t>
            </a:r>
          </a:p>
          <a:p>
            <a:pPr lvl="0"/>
            <a:r>
              <a:rPr lang="en-US"/>
              <a:t>Hepatitis C is usually spread when blood from a person infected with the hepatitis C virus enters the body of someone who is not infected.</a:t>
            </a:r>
          </a:p>
          <a:p>
            <a:pPr lvl="0"/>
            <a:r>
              <a:rPr lang="en-US"/>
              <a:t>People with new (acute) hepatitis C virus infection usually have mild symptoms or no symptoms at all.</a:t>
            </a:r>
          </a:p>
        </p:txBody>
      </p:sp>
    </p:spTree>
    <p:extLst>
      <p:ext uri="{BB962C8B-B14F-4D97-AF65-F5344CB8AC3E}">
        <p14:creationId xmlns:p14="http://schemas.microsoft.com/office/powerpoint/2010/main" val="313184163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5" name="Picture 4">
            <a:extLst>
              <a:ext uri="{FF2B5EF4-FFF2-40B4-BE49-F238E27FC236}">
                <a16:creationId xmlns:a16="http://schemas.microsoft.com/office/drawing/2014/main" id="{562091FD-1C5A-4602-96C1-7BE185F24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What Is the Risk?</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spcBef>
                <a:spcPts val="600"/>
              </a:spcBef>
              <a:spcAft>
                <a:spcPts val="600"/>
              </a:spcAft>
            </a:pPr>
            <a:r>
              <a:rPr lang="en-US"/>
              <a:t>Even if employees don’t work with blood and other bodily fluids, there can be exposure at work for employees who:</a:t>
            </a:r>
          </a:p>
          <a:p>
            <a:pPr lvl="1">
              <a:spcBef>
                <a:spcPts val="600"/>
              </a:spcBef>
              <a:spcAft>
                <a:spcPts val="600"/>
              </a:spcAft>
              <a:buFont typeface="Courier New" panose="02070309020205020404" pitchFamily="49" charset="0"/>
              <a:buChar char="o"/>
            </a:pPr>
            <a:r>
              <a:rPr lang="en-US" sz="2000"/>
              <a:t>Administer first aid</a:t>
            </a:r>
          </a:p>
          <a:p>
            <a:pPr lvl="1">
              <a:spcBef>
                <a:spcPts val="600"/>
              </a:spcBef>
              <a:spcAft>
                <a:spcPts val="600"/>
              </a:spcAft>
              <a:buFont typeface="Courier New" panose="02070309020205020404" pitchFamily="49" charset="0"/>
              <a:buChar char="o"/>
            </a:pPr>
            <a:r>
              <a:rPr lang="en-US" sz="2000"/>
              <a:t>Clean up blood after an injury</a:t>
            </a:r>
          </a:p>
        </p:txBody>
      </p:sp>
    </p:spTree>
    <p:extLst>
      <p:ext uri="{BB962C8B-B14F-4D97-AF65-F5344CB8AC3E}">
        <p14:creationId xmlns:p14="http://schemas.microsoft.com/office/powerpoint/2010/main" val="3068315522"/>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t>What’s an Exposure Incident?</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a:bodyPr>
          <a:lstStyle/>
          <a:p>
            <a:pPr lvl="0">
              <a:spcBef>
                <a:spcPts val="600"/>
              </a:spcBef>
              <a:spcAft>
                <a:spcPts val="600"/>
              </a:spcAft>
            </a:pPr>
            <a:r>
              <a:rPr lang="en-US"/>
              <a:t>Examples of an exposure incident involving bloodborne pathogens include:</a:t>
            </a:r>
          </a:p>
          <a:p>
            <a:pPr lvl="1">
              <a:spcBef>
                <a:spcPts val="600"/>
              </a:spcBef>
              <a:spcAft>
                <a:spcPts val="600"/>
              </a:spcAft>
              <a:buFont typeface="Courier New" panose="02070309020205020404" pitchFamily="49" charset="0"/>
              <a:buChar char="o"/>
            </a:pPr>
            <a:r>
              <a:rPr lang="en-US" sz="2000"/>
              <a:t>Infected blood comes in contact with broken skin.</a:t>
            </a:r>
          </a:p>
          <a:p>
            <a:pPr lvl="1">
              <a:spcBef>
                <a:spcPts val="600"/>
              </a:spcBef>
              <a:spcAft>
                <a:spcPts val="600"/>
              </a:spcAft>
              <a:buFont typeface="Courier New" panose="02070309020205020404" pitchFamily="49" charset="0"/>
              <a:buChar char="o"/>
            </a:pPr>
            <a:r>
              <a:rPr lang="en-US" sz="2000"/>
              <a:t>Infected blood comes in contact with a mucous membrane (e.g., the eyes, nose or mouth).</a:t>
            </a:r>
          </a:p>
          <a:p>
            <a:pPr>
              <a:spcBef>
                <a:spcPts val="600"/>
              </a:spcBef>
              <a:spcAft>
                <a:spcPts val="600"/>
              </a:spcAft>
            </a:pPr>
            <a:r>
              <a:rPr lang="en-US"/>
              <a:t>The purpose of this training is to prevent exposure incidents from happening. </a:t>
            </a:r>
          </a:p>
        </p:txBody>
      </p:sp>
    </p:spTree>
    <p:extLst>
      <p:ext uri="{BB962C8B-B14F-4D97-AF65-F5344CB8AC3E}">
        <p14:creationId xmlns:p14="http://schemas.microsoft.com/office/powerpoint/2010/main" val="665264825"/>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a:xfrm>
            <a:off x="3143794" y="365125"/>
            <a:ext cx="7332617" cy="1325563"/>
          </a:xfrm>
        </p:spPr>
        <p:txBody>
          <a:bodyPr/>
          <a:lstStyle/>
          <a:p>
            <a:r>
              <a:rPr lang="en-US" altLang="en-US"/>
              <a:t>Universal Precautions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3143794" y="1651461"/>
            <a:ext cx="8210006" cy="4351338"/>
          </a:xfrm>
        </p:spPr>
        <p:txBody>
          <a:bodyPr>
            <a:normAutofit lnSpcReduction="10000"/>
          </a:bodyPr>
          <a:lstStyle/>
          <a:p>
            <a:pPr lvl="0">
              <a:spcBef>
                <a:spcPts val="600"/>
              </a:spcBef>
              <a:spcAft>
                <a:spcPts val="600"/>
              </a:spcAft>
            </a:pPr>
            <a:r>
              <a:rPr lang="en-US"/>
              <a:t>We can not tell by looking at any individual whether he or she is infected with a bloodborne pathogen. Because of this, we must treat all blood and other body fluids as if they were infected. This approach is called universal precautions. </a:t>
            </a:r>
          </a:p>
          <a:p>
            <a:pPr lvl="0">
              <a:spcBef>
                <a:spcPts val="600"/>
              </a:spcBef>
              <a:spcAft>
                <a:spcPts val="600"/>
              </a:spcAft>
            </a:pPr>
            <a:r>
              <a:rPr lang="en-US"/>
              <a:t>We must always wear the required personal protective equipment (PPE) and take the appropriate cleaning and sanitation steps to prevent exposure to ourselves and to others.</a:t>
            </a:r>
          </a:p>
          <a:p>
            <a:pPr lvl="0">
              <a:spcBef>
                <a:spcPts val="600"/>
              </a:spcBef>
              <a:spcAft>
                <a:spcPts val="600"/>
              </a:spcAft>
            </a:pPr>
            <a:r>
              <a:rPr lang="en-US" b="1"/>
              <a:t>Again, taking universal precautions means treating all blood and bodily fluids as if they’re infected.</a:t>
            </a:r>
          </a:p>
        </p:txBody>
      </p:sp>
    </p:spTree>
    <p:extLst>
      <p:ext uri="{BB962C8B-B14F-4D97-AF65-F5344CB8AC3E}">
        <p14:creationId xmlns:p14="http://schemas.microsoft.com/office/powerpoint/2010/main" val="3458498216"/>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18.05.15"/>
  <p:tag name="AS_TITLE" val="Aspose.Slides for .NET 4.0 Client Profile"/>
  <p:tag name="AS_VERSION" val="18.5"/>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86</Paragraphs>
  <Slides>17</Slides>
  <Notes>0</Notes>
  <TotalTime>476</TotalTime>
  <HiddenSlides>0</HiddenSlides>
  <MMClips>0</MMClips>
  <ScaleCrop>0</ScaleCrop>
  <HeadingPairs>
    <vt:vector baseType="variant" size="4">
      <vt:variant>
        <vt:lpstr>Theme</vt:lpstr>
      </vt:variant>
      <vt:variant>
        <vt:i4>1</vt:i4>
      </vt:variant>
      <vt:variant>
        <vt:lpstr>Slide Titles</vt:lpstr>
      </vt:variant>
      <vt:variant>
        <vt:i4>17</vt:i4>
      </vt:variant>
    </vt:vector>
  </HeadingPairs>
  <TitlesOfParts>
    <vt:vector baseType="lpstr" size="18">
      <vt:lpstr>Office Theme</vt:lpstr>
      <vt:lpstr>Bloodborne Pathogens</vt:lpstr>
      <vt:lpstr>Learning Objectives</vt:lpstr>
      <vt:lpstr>Bloodborne Pathogens: What Are They?</vt:lpstr>
      <vt:lpstr>HIV</vt:lpstr>
      <vt:lpstr>Hepatitis B</vt:lpstr>
      <vt:lpstr>Hepatitis C</vt:lpstr>
      <vt:lpstr>What Is the Risk?</vt:lpstr>
      <vt:lpstr>What’s an Exposure Incident?</vt:lpstr>
      <vt:lpstr>Universal Precautions</vt:lpstr>
      <vt:lpstr>Preventing Exposure Incidents</vt:lpstr>
      <vt:lpstr>PPE</vt:lpstr>
      <vt:lpstr>Cleanup and Sanitation</vt:lpstr>
      <vt:lpstr>Sharps</vt:lpstr>
      <vt:lpstr>What to Do When Exposed</vt:lpstr>
      <vt:lpstr>Hepatitis B Vaccine</vt:lpstr>
      <vt:lpstr>Summary</vt:lpstr>
      <vt:lpstr>For More Information</vt:lpstr>
    </vt:vector>
  </TitlesOfParts>
  <LinksUpToDate>0</LinksUpToDate>
  <SharedDoc>0</SharedDoc>
  <HyperlinksChanged>0</HyperlinksChanged>
  <Application>Aspose.Slides for .NET</Application>
  <AppVersion>18.0500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Hutchinson, Stephanie</dc:creator>
  <cp:lastModifiedBy>Scholz, Andrew</cp:lastModifiedBy>
  <cp:revision>39</cp:revision>
  <dcterms:created xsi:type="dcterms:W3CDTF">2020-03-23T16:16:55Z</dcterms:created>
  <dcterms:modified xsi:type="dcterms:W3CDTF">2024-02-19T15:42:25Z</dcterms:modified>
</cp:coreProperties>
</file>